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73" r:id="rId3"/>
    <p:sldId id="271" r:id="rId4"/>
    <p:sldId id="293" r:id="rId5"/>
    <p:sldId id="294" r:id="rId6"/>
    <p:sldId id="272" r:id="rId7"/>
    <p:sldId id="287" r:id="rId8"/>
    <p:sldId id="258" r:id="rId9"/>
    <p:sldId id="296" r:id="rId10"/>
    <p:sldId id="282" r:id="rId11"/>
    <p:sldId id="277" r:id="rId12"/>
    <p:sldId id="291" r:id="rId13"/>
    <p:sldId id="276" r:id="rId14"/>
    <p:sldId id="290" r:id="rId15"/>
    <p:sldId id="289" r:id="rId16"/>
    <p:sldId id="288" r:id="rId17"/>
    <p:sldId id="297" r:id="rId18"/>
    <p:sldId id="274" r:id="rId19"/>
    <p:sldId id="286" r:id="rId20"/>
    <p:sldId id="278" r:id="rId21"/>
    <p:sldId id="275" r:id="rId22"/>
    <p:sldId id="285" r:id="rId23"/>
    <p:sldId id="284" r:id="rId24"/>
    <p:sldId id="262" r:id="rId25"/>
    <p:sldId id="263" r:id="rId26"/>
    <p:sldId id="264" r:id="rId27"/>
    <p:sldId id="283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386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3E74-E467-4E67-90E8-9A561FC5B9CD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4EEED-5746-4E48-96C0-53CC44EFE3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54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EED-5746-4E48-96C0-53CC44EFE33F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3C67-2819-4C04-B37B-D26B2C23C9D9}" type="datetimeFigureOut">
              <a:rPr lang="en-IN" smtClean="0"/>
              <a:pPr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2E94-30C8-46C6-A2D0-CD9F1A408F2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5668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ook Antiqua" pitchFamily="18" charset="0"/>
              </a:rPr>
              <a:t> RUNGTA COLLEGE OF DENTAL    SCIENCES &amp; RESEARCH</a:t>
            </a:r>
            <a:br>
              <a:rPr lang="en-US" sz="3200" dirty="0">
                <a:latin typeface="Book Antiqua" pitchFamily="18" charset="0"/>
              </a:rPr>
            </a:br>
            <a:br>
              <a:rPr lang="en-US" sz="3200" dirty="0">
                <a:latin typeface="Book Antiqua" pitchFamily="18" charset="0"/>
              </a:rPr>
            </a:br>
            <a:r>
              <a:rPr lang="en-US" sz="3200" dirty="0">
                <a:latin typeface="Book Antiqua" pitchFamily="18" charset="0"/>
              </a:rPr>
              <a:t>DEPARTMENT OF ANATOMY</a:t>
            </a:r>
            <a:br>
              <a:rPr lang="en-US" sz="3200" dirty="0">
                <a:latin typeface="Book Antiqua" pitchFamily="18" charset="0"/>
              </a:rPr>
            </a:br>
            <a:br>
              <a:rPr lang="en-US" sz="3200" dirty="0">
                <a:latin typeface="Book Antiqua" pitchFamily="18" charset="0"/>
              </a:rPr>
            </a:br>
            <a:r>
              <a:rPr lang="en-US" sz="3200" dirty="0">
                <a:latin typeface="Book Antiqua" pitchFamily="18" charset="0"/>
              </a:rPr>
              <a:t>TOPIC : INTRODUCTION TO NEUROANATOMY</a:t>
            </a:r>
            <a:br>
              <a:rPr lang="en-US" dirty="0">
                <a:latin typeface="Book Antiqua" pitchFamily="18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5781" r="15781"/>
          <a:stretch>
            <a:fillRect/>
          </a:stretch>
        </p:blipFill>
        <p:spPr bwMode="auto">
          <a:xfrm>
            <a:off x="381000" y="533400"/>
            <a:ext cx="1828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419100"/>
            <a:ext cx="61055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main components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Cerebrum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Cerebrum comprises: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Left and right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hemispheres,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compartment of the brain and are interconnected by white matter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Hemispheres are composed of: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Outer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 matter termed the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cortex </a:t>
            </a:r>
          </a:p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 has three surfaces: lateral, medial, and inferior (also called basal or ventral).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Areas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divisions are introduced to subdivide the cortical regions into functional areas.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Brodmann’s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areas based on histology is the most widely used and it is illustrated in axial orientation. </a:t>
            </a:r>
          </a:p>
          <a:p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Brodmann’s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areas are useful 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neuroscience and functional studies.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matter encompassing the deep gray nuclei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Interbrain between the cerebrum and the brainstem termed the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diencephalon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gray nuclei-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Subcortical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masses of grey matter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34" y="620688"/>
            <a:ext cx="8163479" cy="51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i="1" dirty="0"/>
              <a:t>Deep Gray Nuclei</a:t>
            </a:r>
          </a:p>
          <a:p>
            <a:r>
              <a:rPr lang="en-IN" sz="2400" dirty="0"/>
              <a:t>The deep gray nuclei are paired gray matter structures. Main deep gray nuclei are </a:t>
            </a:r>
          </a:p>
          <a:p>
            <a:r>
              <a:rPr lang="en-IN" sz="2400" dirty="0"/>
              <a:t>• </a:t>
            </a:r>
            <a:r>
              <a:rPr lang="en-IN" sz="2400" b="1" i="1" dirty="0"/>
              <a:t>Basal ganglia (nuclei)</a:t>
            </a:r>
          </a:p>
          <a:p>
            <a:r>
              <a:rPr lang="en-IN" sz="2400" dirty="0"/>
              <a:t>–– </a:t>
            </a:r>
            <a:r>
              <a:rPr lang="en-IN" sz="2400" b="1" i="1" dirty="0"/>
              <a:t>Caudate nucleus</a:t>
            </a:r>
          </a:p>
          <a:p>
            <a:r>
              <a:rPr lang="en-IN" sz="2400" dirty="0"/>
              <a:t>–– </a:t>
            </a:r>
            <a:r>
              <a:rPr lang="en-IN" sz="2400" b="1" i="1" dirty="0" err="1"/>
              <a:t>Lentiform</a:t>
            </a:r>
            <a:r>
              <a:rPr lang="en-IN" sz="2400" b="1" i="1" dirty="0"/>
              <a:t> nuclei</a:t>
            </a:r>
          </a:p>
          <a:p>
            <a:r>
              <a:rPr lang="en-IN" sz="2400" dirty="0"/>
              <a:t>–– </a:t>
            </a:r>
            <a:r>
              <a:rPr lang="en-IN" sz="2400" b="1" i="1" dirty="0" err="1"/>
              <a:t>Putamen</a:t>
            </a:r>
            <a:endParaRPr lang="en-IN" sz="2400" b="1" i="1" dirty="0"/>
          </a:p>
          <a:p>
            <a:r>
              <a:rPr lang="en-IN" sz="2400" dirty="0"/>
              <a:t>–– </a:t>
            </a:r>
            <a:r>
              <a:rPr lang="en-IN" sz="2400" b="1" i="1" dirty="0" err="1"/>
              <a:t>Globus</a:t>
            </a:r>
            <a:r>
              <a:rPr lang="en-IN" sz="2400" b="1" i="1" dirty="0"/>
              <a:t> </a:t>
            </a:r>
            <a:r>
              <a:rPr lang="en-IN" sz="2400" b="1" i="1" dirty="0" err="1"/>
              <a:t>pallidus</a:t>
            </a:r>
            <a:endParaRPr lang="en-IN" sz="2400" b="1" i="1" dirty="0"/>
          </a:p>
          <a:p>
            <a:r>
              <a:rPr lang="en-IN" sz="2400" dirty="0"/>
              <a:t>–– </a:t>
            </a:r>
            <a:r>
              <a:rPr lang="en-IN" sz="2400" b="1" i="1" dirty="0"/>
              <a:t>Lateral (or outer) segment</a:t>
            </a:r>
          </a:p>
          <a:p>
            <a:r>
              <a:rPr lang="en-IN" sz="2400" dirty="0"/>
              <a:t>–– </a:t>
            </a:r>
            <a:r>
              <a:rPr lang="en-IN" sz="2400" b="1" i="1" dirty="0"/>
              <a:t>Medial (or inner) segment</a:t>
            </a:r>
          </a:p>
          <a:p>
            <a:r>
              <a:rPr lang="en-IN" sz="2400" dirty="0"/>
              <a:t>• </a:t>
            </a:r>
            <a:r>
              <a:rPr lang="en-IN" sz="2400" b="1" i="1" dirty="0"/>
              <a:t>Thalamus</a:t>
            </a:r>
          </a:p>
          <a:p>
            <a:r>
              <a:rPr lang="en-IN" sz="2400" dirty="0"/>
              <a:t>• </a:t>
            </a:r>
            <a:r>
              <a:rPr lang="en-IN" sz="2400" b="1" i="1" dirty="0"/>
              <a:t>Hippocampus</a:t>
            </a:r>
          </a:p>
          <a:p>
            <a:r>
              <a:rPr lang="en-IN" sz="2400" dirty="0"/>
              <a:t>• </a:t>
            </a:r>
            <a:r>
              <a:rPr lang="en-IN" sz="2400" b="1" i="1" dirty="0" err="1"/>
              <a:t>Amygdala</a:t>
            </a:r>
            <a:r>
              <a:rPr lang="en-IN" sz="2400" b="1" i="1" dirty="0"/>
              <a:t> (</a:t>
            </a:r>
            <a:r>
              <a:rPr lang="en-IN" sz="2400" b="1" i="1" dirty="0" err="1"/>
              <a:t>amygdaloid</a:t>
            </a:r>
            <a:r>
              <a:rPr lang="en-IN" sz="2400" b="1" i="1" dirty="0"/>
              <a:t> body)</a:t>
            </a:r>
          </a:p>
          <a:p>
            <a:r>
              <a:rPr lang="en-IN" sz="2400" dirty="0"/>
              <a:t>The </a:t>
            </a:r>
            <a:r>
              <a:rPr lang="en-IN" sz="2400" dirty="0" err="1"/>
              <a:t>lentiform</a:t>
            </a:r>
            <a:r>
              <a:rPr lang="en-IN" sz="2400" dirty="0"/>
              <a:t> nuclei and the caudate nucleus form the </a:t>
            </a:r>
            <a:r>
              <a:rPr lang="en-IN" sz="2400" b="1" i="1" dirty="0"/>
              <a:t>striatum</a:t>
            </a:r>
            <a:endParaRPr lang="en-IN" sz="2400" dirty="0"/>
          </a:p>
          <a:p>
            <a:r>
              <a:rPr lang="en-IN" sz="2400" dirty="0" err="1"/>
              <a:t>II.</a:t>
            </a:r>
            <a:r>
              <a:rPr lang="en-IN" sz="2400" b="1" i="1" dirty="0" err="1"/>
              <a:t>Cerebellum</a:t>
            </a:r>
            <a:r>
              <a:rPr lang="en-IN" sz="2400" b="1" i="1" dirty="0"/>
              <a:t> (the little brain) </a:t>
            </a:r>
            <a:r>
              <a:rPr lang="en-IN" sz="2400" dirty="0"/>
              <a:t> composed of Left and right </a:t>
            </a:r>
            <a:r>
              <a:rPr lang="en-IN" sz="2400" b="1" i="1" dirty="0" err="1"/>
              <a:t>cerebellar</a:t>
            </a:r>
            <a:r>
              <a:rPr lang="en-IN" sz="2400" b="1" i="1" dirty="0"/>
              <a:t> hemispheres</a:t>
            </a:r>
            <a:r>
              <a:rPr lang="en-IN" sz="2400" dirty="0"/>
              <a:t>&amp; Midline </a:t>
            </a:r>
            <a:r>
              <a:rPr lang="en-IN" sz="2400" b="1" i="1" dirty="0" err="1"/>
              <a:t>vermis</a:t>
            </a:r>
            <a:r>
              <a:rPr lang="en-IN" sz="2400" b="1" i="1" dirty="0"/>
              <a:t> which unites them</a:t>
            </a:r>
          </a:p>
          <a:p>
            <a:r>
              <a:rPr lang="en-IN" sz="2400" dirty="0"/>
              <a:t>III. </a:t>
            </a:r>
            <a:r>
              <a:rPr lang="en-IN" sz="2400" b="1" dirty="0"/>
              <a:t>Brainstem</a:t>
            </a:r>
            <a:r>
              <a:rPr lang="en-IN" sz="2400" dirty="0"/>
              <a:t> -subdivided into </a:t>
            </a:r>
          </a:p>
          <a:p>
            <a:r>
              <a:rPr lang="en-IN" sz="2400" dirty="0"/>
              <a:t>                     </a:t>
            </a:r>
            <a:r>
              <a:rPr lang="en-IN" sz="2400" b="1" i="1" dirty="0" err="1"/>
              <a:t>Midbrain,Pons,Medulla</a:t>
            </a:r>
            <a:endParaRPr lang="en-IN" sz="2400" dirty="0"/>
          </a:p>
          <a:p>
            <a:endParaRPr lang="en-IN" sz="24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1475"/>
            <a:ext cx="85725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of CNS is organized into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white matter.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matter consists of nerve cells embedded in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neuroglia; it has a gray color.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matter consists of nerve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embedded in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neuroglia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has a white color due to the presence of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 material in the myelin sheaths of many of the nerve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gray matter contains mainly nerve cell bodies, while white matter is made up predominantly of nerve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(axons).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cerebral cortex is highly convoluted.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folds form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gyri that are separated by grooves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sulci or fissures (deep sulci).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hemispheres contain five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lobes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lobe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lobe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lobe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Occipital lobe</a:t>
            </a:r>
          </a:p>
        </p:txBody>
      </p:sp>
    </p:spTree>
    <p:extLst>
      <p:ext uri="{BB962C8B-B14F-4D97-AF65-F5344CB8AC3E}">
        <p14:creationId xmlns:p14="http://schemas.microsoft.com/office/powerpoint/2010/main" val="290846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69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areas form the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frontal, temporal, and occipital poles</a:t>
            </a:r>
          </a:p>
          <a:p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 OF BRAIN</a:t>
            </a:r>
          </a:p>
          <a:p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Surface</a:t>
            </a:r>
          </a:p>
          <a:p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lobes are present on the lateral surface: frontal, temporal, parietal, and occipital,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lateral surface of the frontal lobe is subdivided by </a:t>
            </a: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sulci (</a:t>
            </a:r>
            <a:r>
              <a:rPr lang="en-I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superiorfrontal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sulcus, inferior frontal sulcus, and precentral sulcus) into </a:t>
            </a: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gyri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frontal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frontal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frontal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Precentral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lateral surface of the temporal lobe is subdivided by </a:t>
            </a: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sulci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(superior </a:t>
            </a:r>
            <a:r>
              <a:rPr lang="en-I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temporalsulcus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inferior temporal </a:t>
            </a:r>
            <a:r>
              <a:rPr lang="en-I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into </a:t>
            </a: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gyri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temporal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temporal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temporal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8526"/>
            <a:ext cx="8238877" cy="56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0871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latin typeface="AR BERKLEY" pitchFamily="2" charset="0"/>
              </a:rPr>
              <a:t>  INTRODUCTION OF NEUROANATOMY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lateral surface of the parietal lobe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subdivided by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intraparietal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three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Postcentral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parietal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(lobule)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parietal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(lobule)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Supramarginal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lateral surface of the occipital lobe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subdivided by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(superior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occipitalsulcus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inferior occipital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into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occipital, Middle occipital,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occipital, </a:t>
            </a:r>
          </a:p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</a:t>
            </a:r>
          </a:p>
          <a:p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frontal, parietal, occipital, and limbic lobes are present on the medial surface.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limbic lobe contains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located at the inner edge (or </a:t>
            </a:r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limbus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hemisphere including -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Subcallosal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(areas),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Cingulate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Isthmus (of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cingulate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Parahippocampal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superior frontal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(separated from the limbic lobe by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cingulate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occupies most of the medial surface of the frontal lobe.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Parietal lobe includes the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precuneus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(separated from occipital lobe by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parieto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-occipital fissure. Occipital lobe comprises the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cuneus and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lingual gyrus.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Surface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frontal, temporal, and occipital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lobes. The </a:t>
            </a: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frontal lobe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comprises.</a:t>
            </a:r>
            <a:endParaRPr lang="en-IN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 </a:t>
            </a:r>
            <a:r>
              <a:rPr lang="en-I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gyri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by the H-shape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anterior, medial, lateral, and posterior orbital </a:t>
            </a:r>
            <a:r>
              <a:rPr lang="en-I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gyri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temporal and occipital lobes of inferior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subdivided by two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(lateral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occipitotemporal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medial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occipitotemporal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(collateral)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three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I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occipitotemporal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temporal part constitutes the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parahippocampal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occipital part the lingual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I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occipitotemporal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(called also the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fusiform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temporal </a:t>
            </a:r>
            <a:r>
              <a:rPr lang="en-IN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endParaRPr lang="en-IN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lingual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gyrus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separated from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cuneus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calcarine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(fissure).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609600"/>
            <a:ext cx="7915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128588"/>
            <a:ext cx="78771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I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sulcus</a:t>
            </a: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separates the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lobe anterior from the parietal lobe posterior.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I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Sylvian</a:t>
            </a: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(lateral) fissure demarcates the temporal lobe below from the frontal and parietal lobes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above.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I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parieto</a:t>
            </a: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-occipital fissure separates the parietal lobe anterior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occipital lobe posterior.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cingulate sulcus separates the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lobe above from the limbic lobe below.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I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COVERINGS or  MENINGES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CRANIAL  &amp; SPINAL Meninges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brain and spinal cord are covered with a system of membranes, called 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meninges, and are suspended in the cerebrospinal fluid.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further protected by the bones of the skull and the vertebral column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Autonomic Nervous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 nervous system concerned with innervation of involuntary structures, as  heart, smooth muscle, and glands within the body.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distributed throughout the central and peripheral nervous systems.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  divided into two parts, the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and the parasympathetic, and in both parts, there are afferent and efferent nerve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of the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 prepare the body for an emergency&amp;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parasympathetic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 aimed at conserving and restoring energy</a:t>
            </a:r>
          </a:p>
          <a:p>
            <a:r>
              <a:rPr lang="en-I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IN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Situated within the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vertebral canal and is surrounded by three meninges-Dura mater, Arachnoid mater, Pia mater. Also protected by CSF, which surrounds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 in the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subarachnoid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Roughly cylindrical and begins superiorly at the foramen magnum in the skull, where it is continuous with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 oblongata of the brain.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Terminates inferiorly in the lumbar region. Below, the spinal cord tapers off into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conus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medullaris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the apex a prolongation of the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mater, the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filum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terminale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descends to attach to the back of the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coccyx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entire length of the spinal cord are attached 31 pairs of spinal nerves by the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or motor roots and the posterior or sensory roots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root is attached to the cord by a series of rootlets, which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the whole length of the corresponding segment of the cord.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posterior nerve root possesses a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root ganglion, the cells of which give rise to peripheral and central nerve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Spinal cord segments-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</a:t>
            </a:r>
            <a:r>
              <a:rPr lang="en-I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Neuroanatomy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and right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carotid arteries anteriorly</a:t>
            </a:r>
          </a:p>
          <a:p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Left and right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vertebral arteries </a:t>
            </a:r>
            <a:r>
              <a:rPr lang="en-I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the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basilar artery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interconnected by the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of Willis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branches into the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cerebral artery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cerebral artery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and right posterior cerebral arteries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 from the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basilar artery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different segmental branches various parts of CNS are supplied.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23" y="404665"/>
            <a:ext cx="8197833" cy="591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333910" cy="5672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is neuroanatomy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Monitorig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coordinating &amp; controlling system of body with endocrine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CNS having been evolved over the last 600 million years, is the most complex living organ in the known universe.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comprehension of neuroanatomy is crucial in any neurosurgical,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neuroradiological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neuro-oncological, psychological or neurological procedure.</a:t>
            </a:r>
          </a:p>
          <a:p>
            <a:r>
              <a:rPr lang="en-I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of sensory stimuli and to transmit them to effector organs, as muscular or glandular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&amp;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of experiences, memory. 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0"/>
            <a:ext cx="60198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DIVISION-</a:t>
            </a:r>
          </a:p>
          <a:p>
            <a:r>
              <a:rPr lang="en-IN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Developmental-</a:t>
            </a: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Forebrain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prosencephalon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)-Telencephalon (cerebrum)-lateral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ventrical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-Diencephalon (thalami)-3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ventrical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Midbrain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mesncephalon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 -   -   -    -   -    -   -     -    -cerebral aqueduct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Hindbrain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rhombencephalon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)-metencephalon-pons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-    4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ventricle -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Myelencephalon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 O</a:t>
            </a:r>
          </a:p>
          <a:p>
            <a:r>
              <a:rPr lang="en-I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CNS- brain and spinal cord &amp;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PNS-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cranial and spinal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Nerves and their associated ganglia, innervates directly or through plexuses</a:t>
            </a:r>
          </a:p>
          <a:p>
            <a:r>
              <a:rPr lang="en-IN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afferents&amp;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has somatic &amp; visceral components constitute somatic &amp; autonomic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somatic-voluntary for skeletal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autonomic- involuntary for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smooth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glands,   	spinal cord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40" y="692697"/>
            <a:ext cx="8456232" cy="54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organisation-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 is composed basically of specialized excitable nerve cells and their processes , primary- neuron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Secondry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glial cells.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Neurons- motor –upper&amp; lower, sensory, polar,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golgi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 consists of the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and the spinal cord.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encases the fluid-filled ventricular system -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four interconnected cerebral ventricles (cavities) filled with cerebrospinal fluid (CSF)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Left and right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ventricles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ventricle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ventricle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 is secreted mainly in the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choroid plexus (a network of vessels) and circulates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lateral ventricles through the paired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interventricular foramina (of </a:t>
            </a:r>
            <a:r>
              <a:rPr lang="en-I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Monro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third ventricle, and then via the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aqueduct to the fourth ventricle.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lateral ventricles are the largest and each contains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(or central portion), Atrium (or trigon), Horns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––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(anterior)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––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Occipital (posterior)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––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(inferior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4806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1577</Words>
  <Application>Microsoft Office PowerPoint</Application>
  <PresentationFormat>On-screen Show (4:3)</PresentationFormat>
  <Paragraphs>145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 BERKLEY</vt:lpstr>
      <vt:lpstr>Arial</vt:lpstr>
      <vt:lpstr>Book Antiqua</vt:lpstr>
      <vt:lpstr>Calibri</vt:lpstr>
      <vt:lpstr>Times New Roman</vt:lpstr>
      <vt:lpstr>Office Theme</vt:lpstr>
      <vt:lpstr> RUNGTA COLLEGE OF DENTAL    SCIENCES &amp; RESEARCH  DEPARTMENT OF ANATOMY  TOPIC : INTRODUCTION TO NEUROANATOMY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aafreenaftab@gmail.com</cp:lastModifiedBy>
  <cp:revision>45</cp:revision>
  <dcterms:created xsi:type="dcterms:W3CDTF">2017-06-07T04:46:56Z</dcterms:created>
  <dcterms:modified xsi:type="dcterms:W3CDTF">2023-04-19T15:20:18Z</dcterms:modified>
</cp:coreProperties>
</file>